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7" r:id="rId2"/>
    <p:sldId id="510" r:id="rId3"/>
    <p:sldId id="534" r:id="rId4"/>
    <p:sldId id="533" r:id="rId5"/>
    <p:sldId id="536" r:id="rId6"/>
    <p:sldId id="537" r:id="rId7"/>
    <p:sldId id="538" r:id="rId8"/>
    <p:sldId id="540" r:id="rId9"/>
    <p:sldId id="539" r:id="rId10"/>
    <p:sldId id="512" r:id="rId11"/>
    <p:sldId id="513" r:id="rId12"/>
    <p:sldId id="517" r:id="rId13"/>
    <p:sldId id="542" r:id="rId14"/>
    <p:sldId id="518" r:id="rId15"/>
    <p:sldId id="519" r:id="rId16"/>
    <p:sldId id="520" r:id="rId17"/>
    <p:sldId id="521" r:id="rId18"/>
    <p:sldId id="522" r:id="rId19"/>
    <p:sldId id="526" r:id="rId20"/>
    <p:sldId id="523" r:id="rId21"/>
    <p:sldId id="525" r:id="rId22"/>
    <p:sldId id="527" r:id="rId23"/>
    <p:sldId id="524" r:id="rId24"/>
    <p:sldId id="529" r:id="rId25"/>
    <p:sldId id="528" r:id="rId26"/>
    <p:sldId id="530" r:id="rId27"/>
    <p:sldId id="531" r:id="rId28"/>
    <p:sldId id="532" r:id="rId29"/>
    <p:sldId id="535" r:id="rId30"/>
    <p:sldId id="541" r:id="rId31"/>
    <p:sldId id="543" r:id="rId32"/>
    <p:sldId id="544" r:id="rId33"/>
    <p:sldId id="545" r:id="rId34"/>
    <p:sldId id="546" r:id="rId35"/>
    <p:sldId id="547" r:id="rId36"/>
    <p:sldId id="54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972"/>
    <p:restoredTop sz="96654"/>
  </p:normalViewPr>
  <p:slideViewPr>
    <p:cSldViewPr snapToGrid="0" snapToObjects="1">
      <p:cViewPr varScale="1">
        <p:scale>
          <a:sx n="81" d="100"/>
          <a:sy n="81" d="100"/>
        </p:scale>
        <p:origin x="184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A7AB5-A096-4041-939A-1D17EC86292D}" type="datetimeFigureOut">
              <a:rPr lang="en-US" smtClean="0"/>
              <a:t>11/9/23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F51EB-4615-374C-8EA3-C922CD2C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6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5239B1-42B7-1F40-AC76-5BDAE599CE1C}" type="datetime1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BC5A3-9707-9E4D-9277-15C38BC8C826}" type="datetime1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E84E5-623C-7247-8C9B-1E0F8ADA2764}" type="datetime1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DD01C-C1F4-D047-A649-1F1ACE95D3C5}" type="datetime1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A0DB7-9CD6-B442-9C2E-9FAFE013EA49}" type="datetime1">
              <a:rPr lang="en-US" smtClean="0"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1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47EE5E-561E-314E-83DB-07A5C70EF1CC}" type="datetime1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00824-EE1D-0B40-85E7-A819C1407096}" type="datetime1">
              <a:rPr lang="en-US" smtClean="0"/>
              <a:t>11/9/23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34E9E-5AF7-374B-9B3C-21F9FCE1DB5E}" type="datetime1">
              <a:rPr lang="en-US" smtClean="0"/>
              <a:t>11/9/23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D3258-A568-8544-B1C9-B3E8E9E3CFA7}" type="datetime1">
              <a:rPr lang="en-US" smtClean="0"/>
              <a:t>11/9/23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98A73-1756-AB47-A90C-29BEE9EE22EB}" type="datetime1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37676D-BE04-454A-96DD-ABD812CEE4C2}" type="datetime1">
              <a:rPr lang="en-US" smtClean="0"/>
              <a:t>11/9/23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58EFB82-FC96-CD4F-B493-270395F914CC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795: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1E7D1-FF3E-DF49-9F50-FE374A54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ODS Steels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E1359-2B7E-6A45-B180-EACF3126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1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EFF1-D86A-9043-9DBF-CC557BE2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Oxide Dispersion Strengthened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F9206-A5F1-E340-BC97-968E031DD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055896" cy="4157663"/>
          </a:xfrm>
        </p:spPr>
        <p:txBody>
          <a:bodyPr/>
          <a:lstStyle/>
          <a:p>
            <a:r>
              <a:rPr lang="en-US" sz="2200" dirty="0"/>
              <a:t>Thermally stable oxide particles dispersed in the ferritic matrix improve the radiation resistance and creep resistance at high temperature</a:t>
            </a:r>
          </a:p>
          <a:p>
            <a:r>
              <a:rPr lang="en-US" sz="2200" dirty="0"/>
              <a:t>ODS steels have a strong potential for high burnup and high temperature applications typical for SFR fuels </a:t>
            </a:r>
          </a:p>
          <a:p>
            <a:r>
              <a:rPr lang="en-US" sz="2200" dirty="0"/>
              <a:t>Allow the system to retain essentially a fixed microstructure with irradiation</a:t>
            </a:r>
          </a:p>
          <a:p>
            <a:r>
              <a:rPr lang="en-US" sz="2200" dirty="0"/>
              <a:t>Typically, Y2O3 particles or Y2Ti2O7 particles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49E46-8EA4-A344-818B-2212F7BFF9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8150" y="2986881"/>
            <a:ext cx="4203700" cy="2120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5EB184-87EF-E849-800C-0D490B6FCD7C}"/>
              </a:ext>
            </a:extLst>
          </p:cNvPr>
          <p:cNvSpPr/>
          <p:nvPr/>
        </p:nvSpPr>
        <p:spPr>
          <a:xfrm>
            <a:off x="6788150" y="5311556"/>
            <a:ext cx="4337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HRTEM of Y2O3 particle with surrounding matrix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BC54A-98A1-F14E-AFCE-680361CB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1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1FADC-7EE9-664D-98EB-ADD9A9B6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Y2O3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1B397-85C3-7742-9C01-3FD533E77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026839" cy="4157663"/>
          </a:xfrm>
        </p:spPr>
        <p:txBody>
          <a:bodyPr/>
          <a:lstStyle/>
          <a:p>
            <a:r>
              <a:rPr lang="en-US" sz="2200" dirty="0"/>
              <a:t>The fine distribution of Y2O3 particles is attained by the dissociation of stable Y2O3 particles which are forced to decompose into the ferritic steel matrix during the mechanical alloying process </a:t>
            </a:r>
          </a:p>
          <a:p>
            <a:r>
              <a:rPr lang="en-US" sz="2200" dirty="0"/>
              <a:t>The lattice structure change of Y2O3 in the ODS steel during MA  consists of three stages: (1) destruction of the lattice structure, (2) formation of a blurry lattice structure, (3) appearance of amorphous areas</a:t>
            </a:r>
          </a:p>
          <a:p>
            <a:r>
              <a:rPr lang="en-US" sz="2200" dirty="0"/>
              <a:t>Particles precipitate under heat treatment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00061A-7774-FE48-A81C-66C0260FD2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6439" y="1968500"/>
            <a:ext cx="4507121" cy="41576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7A988-E9CB-D742-874D-CCADFE45C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12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91670-76A9-994D-CA08-B2AAA78C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Oxide Particle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EF554-51A5-9EEB-7031-1A7013476E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structure of the nanoparticles depend on sintering temperature and time, excess oxygen concentration, etc. </a:t>
            </a:r>
          </a:p>
          <a:p>
            <a:r>
              <a:rPr lang="en-US" sz="2200" dirty="0"/>
              <a:t>Particles usually evolve from spheroids to cuboids with time/size</a:t>
            </a:r>
          </a:p>
          <a:p>
            <a:r>
              <a:rPr lang="en-US" sz="2200" dirty="0"/>
              <a:t>Interfacial energy increases with particle size</a:t>
            </a:r>
          </a:p>
          <a:p>
            <a:r>
              <a:rPr lang="en-US" sz="2200" dirty="0"/>
              <a:t>Misfit strain typically increases with particle size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11694-E7A0-DF18-F4DD-0800B94E6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27B608-E8AA-3066-9755-5970DD4AA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2" y="2129634"/>
            <a:ext cx="54991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31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2250-8A26-004F-BF6B-85CD9B9EF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9Cr-ODS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D5E9B-48DE-6140-9EFD-72516E8FE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588001" cy="4157663"/>
          </a:xfrm>
        </p:spPr>
        <p:txBody>
          <a:bodyPr/>
          <a:lstStyle/>
          <a:p>
            <a:r>
              <a:rPr lang="en-US" sz="2400" dirty="0"/>
              <a:t>For nuclear applications, the choice of 9 </a:t>
            </a:r>
            <a:r>
              <a:rPr lang="en-US" sz="2400" dirty="0" err="1"/>
              <a:t>wt</a:t>
            </a:r>
            <a:r>
              <a:rPr lang="en-US" sz="2400" dirty="0"/>
              <a:t>% Cr with a tempered martensitic matrix is preferable to suppress the ductility loss by irradiation hardening and improve the microstructure stability and creep strength at high temperature</a:t>
            </a:r>
          </a:p>
          <a:p>
            <a:r>
              <a:rPr lang="en-US" sz="2400" dirty="0"/>
              <a:t>The high-temperature strength of 9Cr is drastically improved by nano-scale oxide particles dispersion in the matrix</a:t>
            </a:r>
          </a:p>
          <a:p>
            <a:endParaRPr lang="en-US" sz="2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938438-25F8-5642-A0A2-7CE72E34D4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 standard chemical composition of 9Cr-ODS being developed by the JAEA for SFR application is 9Cr–0.13C–0.2Ti–2W– 0.35Y2O3 (</a:t>
            </a:r>
            <a:r>
              <a:rPr lang="en-US" sz="2400" dirty="0" err="1"/>
              <a:t>wt</a:t>
            </a:r>
            <a:r>
              <a:rPr lang="en-US" sz="2400" dirty="0"/>
              <a:t>%)</a:t>
            </a:r>
          </a:p>
          <a:p>
            <a:r>
              <a:rPr lang="en-US" sz="2400" dirty="0"/>
              <a:t>The addition of titanium produces the nanoscale dispersion of oxide particles</a:t>
            </a:r>
          </a:p>
          <a:p>
            <a:r>
              <a:rPr lang="en-US" sz="2400" dirty="0"/>
              <a:t>Tungsten of 2 wt% is also added to improve high-temperature strength via solid solution hardening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151CE1-28E7-0440-931D-7D3128F1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7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161DF-75E8-9F4D-BBB5-104866D5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9Cr-ODS microstructure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A75AD-51FE-A643-8619-8752A536C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407150" cy="4157663"/>
          </a:xfrm>
        </p:spPr>
        <p:txBody>
          <a:bodyPr/>
          <a:lstStyle/>
          <a:p>
            <a:r>
              <a:rPr lang="en-US" sz="2400" dirty="0"/>
              <a:t>The microstructure of 9Cr-ODS steel cladding is basically tempered martensite, but includes some residual ferrite phases</a:t>
            </a:r>
          </a:p>
          <a:p>
            <a:r>
              <a:rPr lang="en-US" sz="2400" dirty="0"/>
              <a:t>Only the full martensite phase can be expected in 9Cr-ferritic steel without yttria under the same conditions</a:t>
            </a:r>
          </a:p>
          <a:p>
            <a:r>
              <a:rPr lang="en-US" sz="2400" dirty="0"/>
              <a:t>The high temperature strength is greatly improved with the ferrite, and thus control of ferrite is key in ODS fabrication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BF21CA-97DA-744F-A244-483B5D2006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6750" y="2174081"/>
            <a:ext cx="3746500" cy="3746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4C249-6A8F-8F42-B0A8-41127DC95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52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A4C9-302C-584D-9C86-2C7DBC51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Ferrite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C87BD-DDA5-6141-8249-67125CE82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572393" cy="4157663"/>
          </a:xfrm>
        </p:spPr>
        <p:txBody>
          <a:bodyPr/>
          <a:lstStyle/>
          <a:p>
            <a:r>
              <a:rPr lang="en-US" sz="2200" dirty="0"/>
              <a:t>Annealing results in the formation and precipitation of Y–</a:t>
            </a:r>
            <a:r>
              <a:rPr lang="en-US" sz="2200" dirty="0" err="1"/>
              <a:t>Ti</a:t>
            </a:r>
            <a:r>
              <a:rPr lang="en-US" sz="2200" dirty="0"/>
              <a:t> complex oxide particles</a:t>
            </a:r>
          </a:p>
          <a:p>
            <a:r>
              <a:rPr lang="en-US" sz="2200" dirty="0"/>
              <a:t>This heat treatment should convert ferrite into austenite, but when Y2O3 is present, we retain ferrite at high temperature and through quenching</a:t>
            </a:r>
          </a:p>
          <a:p>
            <a:r>
              <a:rPr lang="en-US" sz="2200" dirty="0"/>
              <a:t>These oxide particles block the motion of the alpha-gamma interface, there by partly suppressing the reverse transformation from alpha to gamma-phase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5B944-563A-004C-B53F-C804DA10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139" y="900113"/>
            <a:ext cx="3158114" cy="26639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3CCFD-8543-6D45-95DD-DC73139F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899303-4965-EEA6-2DAE-43BCF6EA5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708" y="3798558"/>
            <a:ext cx="4907659" cy="241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4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1033-CB55-8942-AE01-C8B5837C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79A1-3B09-DF46-9A93-98683CA21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761384" cy="4157663"/>
          </a:xfrm>
        </p:spPr>
        <p:txBody>
          <a:bodyPr/>
          <a:lstStyle/>
          <a:p>
            <a:r>
              <a:rPr lang="en-US" sz="2200" dirty="0"/>
              <a:t>The lifetime of a SFR cladding is mostly determined by the internal creep rupture strength with the internal pressure of the fission gas at a temperature of ~700C</a:t>
            </a:r>
          </a:p>
          <a:p>
            <a:r>
              <a:rPr lang="en-US" sz="2200" dirty="0"/>
              <a:t>PNC316 is austenitic steel used developed by JAEA for fast reactors</a:t>
            </a:r>
          </a:p>
          <a:p>
            <a:r>
              <a:rPr lang="en-US" sz="2200" dirty="0"/>
              <a:t>PNC-FMS is a F/M steel</a:t>
            </a:r>
          </a:p>
          <a:p>
            <a:r>
              <a:rPr lang="en-US" sz="2200" dirty="0"/>
              <a:t>9Cr-ODS steels have superior creep resistance and higher tensile strength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B42C74-CE2C-F142-A9D3-644EF0C675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4834" y="900113"/>
            <a:ext cx="4000951" cy="29934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9CEDE-A0BD-EE47-B6CB-CBAED3EAC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03EF4-7525-4877-D2C7-94C67484D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093" y="3990262"/>
            <a:ext cx="4736432" cy="237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55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4675C-6D70-8849-BEA6-D50291B2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Ferritic 12Cr-ODS Steel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A2E5E-EBC1-074D-9EEB-DB62CC136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277338" cy="4157663"/>
          </a:xfrm>
        </p:spPr>
        <p:txBody>
          <a:bodyPr/>
          <a:lstStyle/>
          <a:p>
            <a:r>
              <a:rPr lang="en-US" sz="2200" dirty="0"/>
              <a:t>Development of ODS steels began with purely ferritic types, similar to MA957</a:t>
            </a:r>
          </a:p>
          <a:p>
            <a:r>
              <a:rPr lang="en-US" sz="2200" dirty="0"/>
              <a:t>While these types of steel exhibit excellent creep rupture resistance, there is anisotropy of the rupture strength</a:t>
            </a:r>
          </a:p>
          <a:p>
            <a:r>
              <a:rPr lang="en-US" sz="2200" dirty="0"/>
              <a:t>Can form elongated grains due to fabrication, weakening cladding in hoop direction</a:t>
            </a:r>
          </a:p>
          <a:p>
            <a:r>
              <a:rPr lang="en-US" sz="2200" dirty="0"/>
              <a:t>If the Y2O3 content is kept sufficiently low, an equiaxed grain structure can be maintained, providing more isotropic mechanical properties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3E652-25D8-5448-963A-7C5D0A43EC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6610" y="1845712"/>
            <a:ext cx="4898663" cy="34281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52196-9C58-5A40-81C5-07E9A23E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B69CA-B731-14C6-ABD0-F2EE086703BB}"/>
              </a:ext>
            </a:extLst>
          </p:cNvPr>
          <p:cNvSpPr txBox="1"/>
          <p:nvPr/>
        </p:nvSpPr>
        <p:spPr>
          <a:xfrm>
            <a:off x="7345375" y="5353463"/>
            <a:ext cx="42411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"/>
              </a:rPr>
              <a:t>C</a:t>
            </a:r>
            <a:r>
              <a:rPr lang="en-US" dirty="0">
                <a:effectLst/>
                <a:latin typeface="Times"/>
              </a:rPr>
              <a:t>reep rupture strength of recrystallized (A3) and </a:t>
            </a:r>
            <a:r>
              <a:rPr lang="en-US" dirty="0" err="1">
                <a:effectLst/>
                <a:latin typeface="Times"/>
              </a:rPr>
              <a:t>unrecrystallized</a:t>
            </a:r>
            <a:r>
              <a:rPr lang="en-US" dirty="0">
                <a:effectLst/>
                <a:latin typeface="Times"/>
              </a:rPr>
              <a:t> (A15) 12Cr-ODS steels at 650C </a:t>
            </a:r>
          </a:p>
        </p:txBody>
      </p:sp>
    </p:spTree>
    <p:extLst>
      <p:ext uri="{BB962C8B-B14F-4D97-AF65-F5344CB8AC3E}">
        <p14:creationId xmlns:p14="http://schemas.microsoft.com/office/powerpoint/2010/main" val="3272347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2755-BC90-CE46-9CED-3B4D9993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5BDA-C087-6C40-BB35-55E0FC1E5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296526" cy="4157663"/>
          </a:xfrm>
        </p:spPr>
        <p:txBody>
          <a:bodyPr/>
          <a:lstStyle/>
          <a:p>
            <a:r>
              <a:rPr lang="en-US" sz="2200" dirty="0"/>
              <a:t>Nanostructured ferritic alloys (NFAs) are 12%–20% Cr ferritic stainless steels that are dispersion strengthened by a very high density of ultrafine Y-</a:t>
            </a:r>
            <a:r>
              <a:rPr lang="en-US" sz="2200" dirty="0" err="1"/>
              <a:t>Ti</a:t>
            </a:r>
            <a:r>
              <a:rPr lang="en-US" sz="2200" dirty="0"/>
              <a:t>-O nanofeatures</a:t>
            </a:r>
          </a:p>
          <a:p>
            <a:r>
              <a:rPr lang="en-US" sz="2200" dirty="0"/>
              <a:t>This high density creates fine grain and dislocation structures</a:t>
            </a:r>
          </a:p>
          <a:p>
            <a:r>
              <a:rPr lang="en-US" sz="2200" dirty="0"/>
              <a:t>This can yield excellent strength and radiation resistance, but make fabrication processes very difficult</a:t>
            </a:r>
          </a:p>
          <a:p>
            <a:r>
              <a:rPr lang="en-US" sz="2200" dirty="0"/>
              <a:t>MA957 is a NFA, </a:t>
            </a:r>
            <a:r>
              <a:rPr lang="en-US" sz="2200" dirty="0" err="1"/>
              <a:t>Eurofer</a:t>
            </a:r>
            <a:r>
              <a:rPr lang="en-US" sz="2200" dirty="0"/>
              <a:t> is a tempered martensitic steel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FD564C-32E5-F04C-8248-C5FC200221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25417" y="982766"/>
            <a:ext cx="3554019" cy="27998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3E72A-B5C2-C743-A4B2-A5BF049CE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16743-712F-C144-87E7-A1A36B0FC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370" y="3782639"/>
            <a:ext cx="3422066" cy="279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4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11B0-4D23-2B4F-B43C-D3DCA860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78C5C-C8E6-9340-A5EE-A2B64B84F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3845418"/>
          </a:xfrm>
        </p:spPr>
        <p:txBody>
          <a:bodyPr/>
          <a:lstStyle/>
          <a:p>
            <a:r>
              <a:rPr lang="en-US" sz="2400" dirty="0"/>
              <a:t>Austenitic steels undergo excessive void swelling in fast reactor conditions</a:t>
            </a:r>
          </a:p>
          <a:p>
            <a:r>
              <a:rPr lang="en-US" sz="2400" dirty="0"/>
              <a:t>F/M steels have good mechanical properties, are cheap, and their microstructure can be tailored through composition and fabrication</a:t>
            </a:r>
          </a:p>
          <a:p>
            <a:r>
              <a:rPr lang="en-US" sz="2400" dirty="0"/>
              <a:t>M23C6 and monocarbide precipitate are prevalent both along grain boundaries and within the grains; M2X metallic precipitates form and can be converted to Laves phases</a:t>
            </a:r>
          </a:p>
          <a:p>
            <a:r>
              <a:rPr lang="en-US" sz="2400" dirty="0"/>
              <a:t>F/M steels swell very little due to fundamental nature of defects in ferrite, C-vacancy bonding, and dislocation-solute interactions</a:t>
            </a:r>
          </a:p>
          <a:p>
            <a:r>
              <a:rPr lang="en-US" sz="2400" dirty="0"/>
              <a:t>Tailoring of alloying elements has allowed for improved creep strength</a:t>
            </a:r>
          </a:p>
          <a:p>
            <a:r>
              <a:rPr lang="en-US" sz="2400" dirty="0"/>
              <a:t>Stress induced preferential nucleation/absorption (SIPN – SIPA)</a:t>
            </a:r>
          </a:p>
          <a:p>
            <a:r>
              <a:rPr lang="en-US" sz="2400" dirty="0"/>
              <a:t>Swelling interaction with creep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1B753-34BB-F24F-B8F2-0715B045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29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44D7-3313-614F-BF08-E29C8988D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FeCrAl</a:t>
            </a:r>
            <a:r>
              <a:rPr lang="en-US" dirty="0"/>
              <a:t>-ODS Steel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3494F-CF83-544C-A2AC-27867D4E7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8" y="1968503"/>
            <a:ext cx="6963173" cy="4157663"/>
          </a:xfrm>
        </p:spPr>
        <p:txBody>
          <a:bodyPr/>
          <a:lstStyle/>
          <a:p>
            <a:r>
              <a:rPr lang="en-US" sz="2200" dirty="0" err="1"/>
              <a:t>FeCrAl</a:t>
            </a:r>
            <a:r>
              <a:rPr lang="en-US" sz="2200" dirty="0"/>
              <a:t> steels, with and without ODS are of interest since Al-containing steels produce the stable alumina (Al2O3) scale to prevent direct reaction of Fe with steam </a:t>
            </a:r>
          </a:p>
          <a:p>
            <a:r>
              <a:rPr lang="en-US" sz="2200" dirty="0"/>
              <a:t>A nominal composition of Fe-10Cr-6.1Al-0.3Zr (wt%) with 0.3wt% Y2O3 has been studied by ORNL, a number of different alloys explored by JAEA program</a:t>
            </a:r>
          </a:p>
          <a:p>
            <a:r>
              <a:rPr lang="en-US" sz="2200" dirty="0"/>
              <a:t>Zr is added to prevent ‘large’ Y-Al oxide particle formation </a:t>
            </a:r>
          </a:p>
          <a:p>
            <a:r>
              <a:rPr lang="en-US" sz="2200" dirty="0"/>
              <a:t>The creep rupture strength of Zr-added </a:t>
            </a:r>
            <a:r>
              <a:rPr lang="en-US" sz="2200" dirty="0" err="1"/>
              <a:t>FeCrAl</a:t>
            </a:r>
            <a:r>
              <a:rPr lang="en-US" sz="2200" dirty="0"/>
              <a:t>-ODS cladding is beyond the existing 9CrODS and 12CrODS steel claddings for fast reactors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C1B08-0311-0F4F-AEAB-6A7CE001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DC1D2-73D7-324A-BA25-5CD94F38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772" y="955010"/>
            <a:ext cx="3785039" cy="2682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44F326-6254-A603-1092-170726007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772" y="3771161"/>
            <a:ext cx="4291809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10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7F9F-ADCE-DB4E-9295-20A0F2B2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FA10A-125C-914F-A7C7-41331C652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335210" cy="4157663"/>
          </a:xfrm>
        </p:spPr>
        <p:txBody>
          <a:bodyPr/>
          <a:lstStyle/>
          <a:p>
            <a:r>
              <a:rPr lang="en-US" sz="2400" dirty="0"/>
              <a:t>Hot steam oxidation tests are fairly limited in ODS steels</a:t>
            </a:r>
          </a:p>
          <a:p>
            <a:r>
              <a:rPr lang="en-US" sz="2400" dirty="0"/>
              <a:t>Additional Cr improves corrosion resistance, and Al content greater than 2 wt% provides a protective barrier</a:t>
            </a:r>
          </a:p>
          <a:p>
            <a:r>
              <a:rPr lang="en-US" sz="2400" dirty="0"/>
              <a:t>Excess oxygen content in the alloys can serve to suppress corrosion</a:t>
            </a:r>
          </a:p>
          <a:p>
            <a:r>
              <a:rPr lang="en-US" sz="2400" dirty="0"/>
              <a:t>In systems with high amounts of excess oxygen, Zr content can further aid in corrosion resistance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E754D3-555F-AE47-9A17-7D2E28BA9D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33259" y="695506"/>
            <a:ext cx="2914766" cy="32731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6238E-4F69-AE46-87EE-D21D39E4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E9C76-35B0-3147-9B73-05DC10DC8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697" y="3910286"/>
            <a:ext cx="3159889" cy="29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18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BE9B-C400-5442-92D0-724AFAD5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 Na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BA1E-8B4D-BE47-92EC-C63956D71C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OSD-steels display excellent compatibility with liquid sodium</a:t>
            </a:r>
          </a:p>
          <a:p>
            <a:r>
              <a:rPr lang="en-US" sz="2400" dirty="0"/>
              <a:t>Both 9Cr and 12Cr ODS steels show no degradation in UTS after prolonged exposure to Na</a:t>
            </a:r>
          </a:p>
          <a:p>
            <a:r>
              <a:rPr lang="en-US" sz="2400" dirty="0"/>
              <a:t>Creep rupture behavior of ODS steels in air is identical to that in liquid Na</a:t>
            </a:r>
          </a:p>
          <a:p>
            <a:r>
              <a:rPr lang="en-US" sz="2400" dirty="0"/>
              <a:t>Under irradiation, this corrosion behavior may change, but has not been thoroughly studied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D07F39-A517-6F42-9D90-E201892D00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4533" y="4131950"/>
            <a:ext cx="4887732" cy="24769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9EDED-53C9-7E49-8863-4C02BE27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19D58-2A93-DD46-9868-858436340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014" y="1886673"/>
            <a:ext cx="4588255" cy="226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65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609C-DA21-7540-89E8-50283E5B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7F8BC-3EBA-9541-B4DE-DA6D04689A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stability of the oxide particles under irradiation is the key factor in these alloys maintaining their advantageous mechanical properties under operation</a:t>
            </a:r>
          </a:p>
          <a:p>
            <a:r>
              <a:rPr lang="en-US" sz="2200" dirty="0"/>
              <a:t>Ballistic dissolution-the ejection of atoms from oxide particles due to high energy PKAs and the disordering of the particles-changes the nature of particles under irradiation</a:t>
            </a:r>
          </a:p>
          <a:p>
            <a:r>
              <a:rPr lang="en-US" sz="2200" dirty="0"/>
              <a:t>Complete dissolution of particles has been observed via APT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845AE-D57F-2849-A8A2-A396C1B91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F119CB-6631-3E43-B226-176ADE85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09" y="1788560"/>
            <a:ext cx="4712182" cy="451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53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EFC6-BB54-E442-AC8E-E1DDB5F9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CD68-0408-564F-A4D9-3F97EE64B3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At higher temperatures where vacancy diffusion is possible, ballistic dissolution works in conjunction with irradiation-assisted diffusion and changes the oxide particles</a:t>
            </a:r>
          </a:p>
          <a:p>
            <a:r>
              <a:rPr lang="en-US" sz="2200" dirty="0"/>
              <a:t>The atoms ejected from oxide particles can diffuse back to the original oxide particles, stay in the matrix, or reach other oxide particles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14143-4F76-3F4C-A8D2-899BAEC87D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Most studies have reported that the size and number density of the oxide particles hardly change compared to how they were before irradiation</a:t>
            </a:r>
          </a:p>
          <a:p>
            <a:r>
              <a:rPr lang="en-US" sz="2200" dirty="0"/>
              <a:t>The predominant mechanism of of recovery is the back diffusion to the original oxide particles or re-joining to other existing oxide particles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208A5-E915-8046-B1FA-1740D010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78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DE86-875F-844A-9CC2-A1E7E5D05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F190-F817-6F46-85A9-C5A290764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968503"/>
            <a:ext cx="5057274" cy="4157663"/>
          </a:xfrm>
        </p:spPr>
        <p:txBody>
          <a:bodyPr/>
          <a:lstStyle/>
          <a:p>
            <a:r>
              <a:rPr lang="en-US" sz="2400" dirty="0"/>
              <a:t>A large number of irradiation experiments have been performed and analyzed to study the evolution of oxide particles</a:t>
            </a:r>
          </a:p>
          <a:p>
            <a:r>
              <a:rPr lang="en-US" sz="2400" dirty="0"/>
              <a:t>It appears that there is no correlation between irradiation dose, irradiation temperature, and the trend of change in size or number density of oxide particles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429A1-17C6-5243-8095-FB45BF162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F29E0-4F68-D340-B65A-6AAA874A3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399" y="1922043"/>
            <a:ext cx="5809675" cy="4157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1EBB99-1AF9-C047-AF53-8E2FD947C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022" y="2189775"/>
            <a:ext cx="4415031" cy="301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31F99-A896-B24D-BA57-237EE3E0D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972" y="2795144"/>
            <a:ext cx="5126964" cy="3185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4D296-26B2-2D4C-B141-1AC33F0BD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369" y="4054812"/>
            <a:ext cx="4415031" cy="16413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972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F4E3-7598-CE4F-8390-8645EDC5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601105-EAF1-1D40-A760-9D39BABBDF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7302" y="3071814"/>
            <a:ext cx="3594100" cy="3403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1CC8F-42A2-D14D-B3A3-8C45AE94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17366-C318-8645-942B-78459DB99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868" y="3071814"/>
            <a:ext cx="3860800" cy="346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8C567-41A6-0145-A013-8516DF471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668" y="3107909"/>
            <a:ext cx="3746500" cy="3403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C01B2-686A-223E-3FEE-03EC22F09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4"/>
            <a:ext cx="11105097" cy="1139406"/>
          </a:xfrm>
        </p:spPr>
        <p:txBody>
          <a:bodyPr/>
          <a:lstStyle/>
          <a:p>
            <a:r>
              <a:rPr lang="en-US" sz="2000" dirty="0"/>
              <a:t>There may be critical temperatures at which the stability of particles and their chemistry are affected</a:t>
            </a:r>
          </a:p>
          <a:p>
            <a:r>
              <a:rPr lang="en-US" sz="2000" dirty="0"/>
              <a:t>Higher irradiation temperatures may decrease the </a:t>
            </a:r>
            <a:r>
              <a:rPr lang="en-US" sz="2000" dirty="0" err="1"/>
              <a:t>Y:Ti</a:t>
            </a:r>
            <a:r>
              <a:rPr lang="en-US" sz="2000" dirty="0"/>
              <a:t> ratio</a:t>
            </a:r>
          </a:p>
        </p:txBody>
      </p:sp>
    </p:spTree>
    <p:extLst>
      <p:ext uri="{BB962C8B-B14F-4D97-AF65-F5344CB8AC3E}">
        <p14:creationId xmlns:p14="http://schemas.microsoft.com/office/powerpoint/2010/main" val="1325745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3780-7CFC-824F-8D88-AC9CB2F2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B013C-C1DC-B440-A0CC-BF81D9E92B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Swelling:</a:t>
            </a:r>
          </a:p>
          <a:p>
            <a:pPr lvl="1"/>
            <a:r>
              <a:rPr lang="en-US" sz="2400" dirty="0"/>
              <a:t>ODS steels are very swelling resistant, as the oxide particles trap vacancies and gas atoms, resulting in very small and homogeneously dispersed voids/bubbles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D62D9-9F91-4F46-B200-52BCCE57FD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Hardening:</a:t>
            </a:r>
          </a:p>
          <a:p>
            <a:pPr lvl="1"/>
            <a:r>
              <a:rPr lang="en-US" sz="2400" dirty="0"/>
              <a:t>hardness increases due to irradiation in ODS steels are smaller than in non-ODS steels</a:t>
            </a:r>
          </a:p>
          <a:p>
            <a:pPr lvl="1"/>
            <a:r>
              <a:rPr lang="en-US" sz="2400" dirty="0"/>
              <a:t>Oxide particles dominate hardness, and act as sinks for generated point defects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D8A2C-7321-FA4A-ACB5-1379490A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37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654E6-6245-FE49-8D26-52B929A2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CE8F3-7E67-F346-9AA7-C81CD4E42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10972800" cy="4157663"/>
          </a:xfrm>
        </p:spPr>
        <p:txBody>
          <a:bodyPr/>
          <a:lstStyle/>
          <a:p>
            <a:r>
              <a:rPr lang="en-US" sz="2200" dirty="0"/>
              <a:t>ODS is fabricated through mechanical alloying and subsequent annealing</a:t>
            </a:r>
          </a:p>
          <a:p>
            <a:r>
              <a:rPr lang="en-US" sz="2200" dirty="0"/>
              <a:t>9Cr-ODS steel has a unique structure consisting of tempered martensite and residual ferrite that induces superior strength through finely dispersed oxide particles </a:t>
            </a:r>
          </a:p>
          <a:p>
            <a:r>
              <a:rPr lang="en-US" sz="2200" dirty="0"/>
              <a:t>NFAs have a very high density of oxide particles, producing very high strength and creep resistance, at the cost of workability</a:t>
            </a:r>
          </a:p>
          <a:p>
            <a:r>
              <a:rPr lang="en-US" sz="2200" dirty="0" err="1"/>
              <a:t>FeCrAl</a:t>
            </a:r>
            <a:r>
              <a:rPr lang="en-US" sz="2200" dirty="0"/>
              <a:t>-ODS can provide superior corrosion resistance while retaining the ODS influenced mechanical properties</a:t>
            </a:r>
          </a:p>
          <a:p>
            <a:r>
              <a:rPr lang="en-US" sz="2200" dirty="0"/>
              <a:t>Further in-reactor studies on ODS steels need to be performed</a:t>
            </a:r>
          </a:p>
          <a:p>
            <a:r>
              <a:rPr lang="en-US" sz="2200" dirty="0"/>
              <a:t>While performance of ODS steels is widely studied, current production is limited to laboratory scale, with prohibitive costs for large scale production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84EE4-FB28-E546-AFFD-14D29EC0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46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 alloys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E1359-2B7E-6A45-B180-EACF3126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01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Fe-Cr-al steels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E1359-2B7E-6A45-B180-EACF3126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62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5957A-D66F-ECD4-D910-BF310331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 Alloys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53D36-920A-2D54-07B0-8284FEC394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Generally resistant to corrosion and display limited mechanical property degradation at high T</a:t>
            </a:r>
          </a:p>
          <a:p>
            <a:r>
              <a:rPr lang="en-US" sz="2200" dirty="0"/>
              <a:t>Stress corrosion cracking (SCC/IASCC) is a key concern in LWR materials</a:t>
            </a:r>
          </a:p>
          <a:p>
            <a:r>
              <a:rPr lang="en-US" sz="2200" dirty="0"/>
              <a:t>He embrittlement is of major importance due to the Ni-58 neutron capture cross section which generates He</a:t>
            </a:r>
          </a:p>
          <a:p>
            <a:r>
              <a:rPr lang="en-US" sz="2200" dirty="0"/>
              <a:t>In fast reactor systems, Fe and Cr can also undergo </a:t>
            </a:r>
            <a:r>
              <a:rPr lang="en-US" sz="2200" dirty="0" err="1"/>
              <a:t>n,alpha</a:t>
            </a:r>
            <a:r>
              <a:rPr lang="en-US" sz="2200" dirty="0"/>
              <a:t> reactions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C4F10-1574-9B81-98E5-6C2A557370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Ni alloys have been used in LWRs, but mainly in low-dose components, have seen some testing in fast reactors, and are of high interest in advanced reactors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41E99-C510-059D-294A-778DD2CD6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C29BB-F61B-D57E-DFAC-55D78F825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4178949"/>
            <a:ext cx="5790751" cy="17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72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BA14C-09B4-4C4D-D665-D2D593CE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B74CE-1889-F604-C39B-5EC07FD29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013450" cy="4157663"/>
          </a:xfrm>
        </p:spPr>
        <p:txBody>
          <a:bodyPr/>
          <a:lstStyle/>
          <a:p>
            <a:r>
              <a:rPr lang="en-US" sz="2400" dirty="0"/>
              <a:t>All commercial Ni alloys are gamma-phase FCC materials</a:t>
            </a:r>
          </a:p>
          <a:p>
            <a:r>
              <a:rPr lang="en-US" sz="2400" dirty="0"/>
              <a:t>Ternary phase diagram at right at 400C</a:t>
            </a:r>
          </a:p>
          <a:p>
            <a:r>
              <a:rPr lang="en-US" sz="2400" dirty="0"/>
              <a:t>Ni-alloys by rule have &gt;28 wt% Ni</a:t>
            </a:r>
          </a:p>
          <a:p>
            <a:r>
              <a:rPr lang="en-US" sz="2400" dirty="0"/>
              <a:t>Fe and Cr are main alloy </a:t>
            </a:r>
            <a:r>
              <a:rPr lang="en-US" sz="2400" dirty="0" err="1"/>
              <a:t>constitutents</a:t>
            </a:r>
            <a:r>
              <a:rPr lang="en-US" sz="2400" dirty="0"/>
              <a:t>, but Al, </a:t>
            </a:r>
            <a:r>
              <a:rPr lang="en-US" sz="2400" dirty="0" err="1"/>
              <a:t>Ti</a:t>
            </a:r>
            <a:r>
              <a:rPr lang="en-US" sz="2400" dirty="0"/>
              <a:t>, Nb, and Mo all have solubility and can be used to solid solution strengthen or precipitation harden</a:t>
            </a:r>
          </a:p>
          <a:p>
            <a:r>
              <a:rPr lang="en-US" sz="2400" dirty="0"/>
              <a:t>Most alloys are precipitation hardened to increased high temperature creep resistance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2545E-F969-73D5-DEA7-9343E2A8B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0E2F97-6753-2297-0564-3DA86D4B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0" y="2170747"/>
            <a:ext cx="42291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90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8903-9737-A6A6-2405-471F300C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9AE4A-F8D7-0573-BFFE-47C597E9C4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Large amounts of He and H can be produced due to high neutron dose</a:t>
            </a:r>
          </a:p>
          <a:p>
            <a:r>
              <a:rPr lang="en-US" sz="2200" dirty="0"/>
              <a:t>Ni alloys in CANDU reactors have a service lifetime of 20 years and can have &gt;20000 </a:t>
            </a:r>
            <a:r>
              <a:rPr lang="en-US" sz="2200" dirty="0" err="1"/>
              <a:t>appm</a:t>
            </a:r>
            <a:r>
              <a:rPr lang="en-US" sz="2200" dirty="0"/>
              <a:t> He</a:t>
            </a:r>
          </a:p>
          <a:p>
            <a:r>
              <a:rPr lang="en-US" sz="2200" dirty="0"/>
              <a:t>The generation of He is also producing high energy PKAs which are introducing further damage into the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BDDF97-5BD6-BDFB-DF66-2287A4927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837B22-86DE-23A0-F8B2-312FDF727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241" y="4990453"/>
            <a:ext cx="2165153" cy="1598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1772EB-D221-345A-A101-CBC35E1AF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749" y="933832"/>
            <a:ext cx="4039702" cy="2750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A62FDF-D69C-6FA7-6969-5F0F4D6D7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467" y="3761405"/>
            <a:ext cx="4221335" cy="309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66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3710-14E6-31D3-8ADE-B5C529DC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ADB9-4B54-16BD-1EF2-E618338D8D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concept of void swelling is complicated by the generation of He, in that He bubbles and voids can form separately, or impact each others formation</a:t>
            </a:r>
          </a:p>
          <a:p>
            <a:r>
              <a:rPr lang="en-US" sz="2400" dirty="0"/>
              <a:t>In fast reactors, He generation is lower, about 1 </a:t>
            </a:r>
            <a:r>
              <a:rPr lang="en-US" sz="2400" dirty="0" err="1"/>
              <a:t>appm</a:t>
            </a:r>
            <a:r>
              <a:rPr lang="en-US" sz="2400" dirty="0"/>
              <a:t>/dpa, but He impacts on grain boundary bubbles have still been identified</a:t>
            </a:r>
          </a:p>
          <a:p>
            <a:r>
              <a:rPr lang="en-US" sz="2400" dirty="0"/>
              <a:t>Often associated with tensile stresses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852CB-E5CA-9D1B-B74F-B3FE7232ED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Many examples that show high densities of He-stabilized grain boundary cavities in high flux reactors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26101-D49F-C805-ED73-523DBF714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5FE047-D5C2-B0F8-AEB7-2C2C034C7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061" y="3550534"/>
            <a:ext cx="5003877" cy="280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78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BC33D-4FB3-C5C9-7C48-0252830C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D9F7-F86D-5B23-DA5C-3AEED4F088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Large dislocation loops are observed at high temperatures expected in advanced reactors</a:t>
            </a:r>
          </a:p>
          <a:p>
            <a:r>
              <a:rPr lang="en-US" sz="2400" dirty="0"/>
              <a:t>Loop structures have been seen to be very sensitive to temperature controls during irradiation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F3899-C111-C1D6-8DD2-075D65849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BF15ED-92DB-1DFC-0DC3-F8B9D6529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850" y="1434306"/>
            <a:ext cx="4229100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225948-998E-A479-97B9-7209F0208383}"/>
              </a:ext>
            </a:extLst>
          </p:cNvPr>
          <p:cNvSpPr txBox="1"/>
          <p:nvPr/>
        </p:nvSpPr>
        <p:spPr>
          <a:xfrm>
            <a:off x="6673850" y="5687453"/>
            <a:ext cx="206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 ramping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1F4BB-07A1-527F-B130-78884E863DC0}"/>
              </a:ext>
            </a:extLst>
          </p:cNvPr>
          <p:cNvSpPr txBox="1"/>
          <p:nvPr/>
        </p:nvSpPr>
        <p:spPr>
          <a:xfrm>
            <a:off x="8737600" y="5687453"/>
            <a:ext cx="2063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Constant T</a:t>
            </a:r>
          </a:p>
        </p:txBody>
      </p:sp>
    </p:spTree>
    <p:extLst>
      <p:ext uri="{BB962C8B-B14F-4D97-AF65-F5344CB8AC3E}">
        <p14:creationId xmlns:p14="http://schemas.microsoft.com/office/powerpoint/2010/main" val="980357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7A0E5-7D50-2CFD-F35B-F9F23AC7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53110-82A9-0083-693F-5BA446DD84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primary precipitates that form are gamma’ (Ni3Al) and gamma’’ (Ni3Nb-type), where Ni can be replaced by Fe/Cr</a:t>
            </a:r>
          </a:p>
          <a:p>
            <a:r>
              <a:rPr lang="en-US" sz="2200" dirty="0"/>
              <a:t>These precipitates can be dissolved or dispersed during irradiation</a:t>
            </a:r>
          </a:p>
          <a:p>
            <a:r>
              <a:rPr lang="en-US" sz="2200" dirty="0"/>
              <a:t>There are competing ballistic and kinetic/thermodynamic factors at play</a:t>
            </a:r>
          </a:p>
          <a:p>
            <a:r>
              <a:rPr lang="en-US" sz="2200" dirty="0"/>
              <a:t>Higher temperatures allow more rapid diffusion, and the potential re-precipitation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7C57D0-F11F-99D2-73F9-C6977FB4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192B6-A7FF-0EF3-FB74-50EA00C9D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55"/>
          <a:stretch/>
        </p:blipFill>
        <p:spPr>
          <a:xfrm>
            <a:off x="7012122" y="4047334"/>
            <a:ext cx="3755755" cy="2400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3C250C-B7A6-E439-FAC4-A4B083983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019"/>
          <a:stretch/>
        </p:blipFill>
        <p:spPr>
          <a:xfrm>
            <a:off x="7923816" y="1174716"/>
            <a:ext cx="1932366" cy="240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19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22C8C-6EEC-532A-5E21-C179B9EDB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427FC-3E44-B24C-832D-CEA3182D3F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Ni alloys generally show significantly improved resistance to swelling compared to SS</a:t>
            </a:r>
          </a:p>
          <a:p>
            <a:r>
              <a:rPr lang="en-US" sz="2200" dirty="0"/>
              <a:t>The presence of gamma’ precipitates is believed to a factor in the swelling resistance</a:t>
            </a:r>
          </a:p>
          <a:p>
            <a:r>
              <a:rPr lang="en-US" sz="2200" dirty="0"/>
              <a:t>Alloying species are expected to have the primary effect on swelling behavior, modifying local strain and vacancy biases via the inverse </a:t>
            </a:r>
            <a:r>
              <a:rPr lang="en-US" sz="2200" dirty="0" err="1"/>
              <a:t>Kirkendall</a:t>
            </a:r>
            <a:r>
              <a:rPr lang="en-US" sz="2200" dirty="0"/>
              <a:t> effect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84F1C-E046-269E-5A16-81477685F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CB754-2840-89B4-D7A7-2F50A4CC4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61"/>
          <a:stretch/>
        </p:blipFill>
        <p:spPr>
          <a:xfrm>
            <a:off x="6815931" y="1434306"/>
            <a:ext cx="3944938" cy="3560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C26090-22DE-4D8D-4DB2-D93235A7E780}"/>
              </a:ext>
            </a:extLst>
          </p:cNvPr>
          <p:cNvSpPr txBox="1"/>
          <p:nvPr/>
        </p:nvSpPr>
        <p:spPr>
          <a:xfrm>
            <a:off x="7118351" y="5380628"/>
            <a:ext cx="36425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" pitchFamily="2" charset="0"/>
              </a:rPr>
              <a:t>neutron irradiated in a fast reactor to about 100 dpa</a:t>
            </a:r>
          </a:p>
        </p:txBody>
      </p:sp>
    </p:spTree>
    <p:extLst>
      <p:ext uri="{BB962C8B-B14F-4D97-AF65-F5344CB8AC3E}">
        <p14:creationId xmlns:p14="http://schemas.microsoft.com/office/powerpoint/2010/main" val="220323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196B-8714-6AEC-E22F-89A530AA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FeCrAl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D503-F0EF-C5E7-795C-25ABC11E6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/>
          <a:lstStyle/>
          <a:p>
            <a:r>
              <a:rPr lang="en-US" sz="2200" dirty="0" err="1"/>
              <a:t>FeCrAl</a:t>
            </a:r>
            <a:r>
              <a:rPr lang="en-US" sz="2200" dirty="0"/>
              <a:t> alloys are expected to have excellent high temperature corrosion behavior and very low void swelling, making them viable candidates for both LWR and advanced reactors</a:t>
            </a:r>
          </a:p>
          <a:p>
            <a:r>
              <a:rPr lang="en-US" sz="2200" dirty="0"/>
              <a:t>Strong push over the last 10 years to develop </a:t>
            </a:r>
            <a:r>
              <a:rPr lang="en-US" sz="2200" dirty="0" err="1"/>
              <a:t>FeCrAl</a:t>
            </a:r>
            <a:r>
              <a:rPr lang="en-US" sz="2200" dirty="0"/>
              <a:t> after Fukushima, including it as an accident tolerant fuel concept</a:t>
            </a:r>
          </a:p>
          <a:p>
            <a:r>
              <a:rPr lang="en-US" sz="2200" dirty="0"/>
              <a:t>Alloying additions are weighed to target properties and microstructure</a:t>
            </a:r>
          </a:p>
          <a:p>
            <a:r>
              <a:rPr lang="en-US" sz="2200" dirty="0"/>
              <a:t>Al allows for formation of Al2O3, limiting high T steam corrosion</a:t>
            </a:r>
          </a:p>
          <a:p>
            <a:r>
              <a:rPr lang="en-US" sz="2200" dirty="0"/>
              <a:t>Too much Cr leads to sigma phase and alpha’ which cause embrittlement, while too much Al leads to the formation of Al intermetallics</a:t>
            </a:r>
          </a:p>
          <a:p>
            <a:r>
              <a:rPr lang="en-US" sz="2200" dirty="0"/>
              <a:t>Cr and Al act as bcc stabilizers such that </a:t>
            </a:r>
            <a:r>
              <a:rPr lang="en-US" sz="2200" dirty="0" err="1"/>
              <a:t>FeCrAl</a:t>
            </a:r>
            <a:r>
              <a:rPr lang="en-US" sz="2200" dirty="0"/>
              <a:t> is fully ferritic</a:t>
            </a:r>
          </a:p>
          <a:p>
            <a:r>
              <a:rPr lang="en-US" sz="2200" dirty="0"/>
              <a:t>Other alloying species are added to increase strength, modify precipitation, etc.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1BE38-FE41-6389-20E5-9EA037DF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6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196B-8714-6AEC-E22F-89A530AA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D503-F0EF-C5E7-795C-25ABC11E6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968500"/>
            <a:ext cx="6410632" cy="4157664"/>
          </a:xfrm>
        </p:spPr>
        <p:txBody>
          <a:bodyPr/>
          <a:lstStyle/>
          <a:p>
            <a:r>
              <a:rPr lang="en-US" sz="2200" dirty="0"/>
              <a:t>A range of alloys have been studied for radiation tolerance utilizing different fabrication techniques</a:t>
            </a:r>
          </a:p>
          <a:p>
            <a:r>
              <a:rPr lang="en-US" sz="2200" dirty="0"/>
              <a:t>Typically operate from 5-25 </a:t>
            </a:r>
            <a:r>
              <a:rPr lang="en-US" sz="2200" dirty="0" err="1"/>
              <a:t>wt</a:t>
            </a:r>
            <a:r>
              <a:rPr lang="en-US" sz="2200" dirty="0"/>
              <a:t>.%Cr and 2-8wt%Al</a:t>
            </a:r>
          </a:p>
          <a:p>
            <a:r>
              <a:rPr lang="en-US" sz="2200" dirty="0"/>
              <a:t>If too little Cr/Al is present, get poor high temperature corrosion resistance</a:t>
            </a:r>
          </a:p>
          <a:p>
            <a:r>
              <a:rPr lang="en-US" sz="2200" dirty="0"/>
              <a:t>To much Cr/Al, embrittlement and fabrication issues</a:t>
            </a:r>
          </a:p>
          <a:p>
            <a:r>
              <a:rPr lang="en-US" sz="2200" dirty="0"/>
              <a:t>To much of either Cr or Al, unfavorable precipitation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1BE38-FE41-6389-20E5-9EA037DF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6574B-8CBC-D341-9597-5D32004E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33" y="1799709"/>
            <a:ext cx="4946220" cy="415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53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196B-8714-6AEC-E22F-89A530AA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D503-F0EF-C5E7-795C-25ABC11E6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6587613" cy="4157664"/>
          </a:xfrm>
        </p:spPr>
        <p:txBody>
          <a:bodyPr/>
          <a:lstStyle/>
          <a:p>
            <a:r>
              <a:rPr lang="en-US" sz="2200" dirty="0"/>
              <a:t>Effectively no void swelling has been observed up to 23 dpa and 600C</a:t>
            </a:r>
          </a:p>
          <a:p>
            <a:r>
              <a:rPr lang="en-US" sz="2200" dirty="0"/>
              <a:t>These alloys are expected to display excellent void swelling resistance characteristic of ferritic alloys</a:t>
            </a:r>
          </a:p>
          <a:p>
            <a:r>
              <a:rPr lang="en-US" sz="2200" dirty="0"/>
              <a:t>Both vacancy and interstitial loops of specific orientations are known to form, regardless of minor compositional variances</a:t>
            </a:r>
          </a:p>
          <a:p>
            <a:r>
              <a:rPr lang="en-US" sz="2200" dirty="0"/>
              <a:t>Loop size and density are impacted by composition and as-fabricated microstructure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1BE38-FE41-6389-20E5-9EA037DF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8224A-9DBB-F81A-474C-B3D021586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757" y="2237453"/>
            <a:ext cx="4711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34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196B-8714-6AEC-E22F-89A530AA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alpha’ Precipitation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D503-F0EF-C5E7-795C-25ABC11E6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0746"/>
            <a:ext cx="7675547" cy="3845418"/>
          </a:xfrm>
        </p:spPr>
        <p:txBody>
          <a:bodyPr/>
          <a:lstStyle/>
          <a:p>
            <a:r>
              <a:rPr lang="en-US" sz="2200" dirty="0"/>
              <a:t>Like other high-Cr ferritic alloys, </a:t>
            </a:r>
            <a:r>
              <a:rPr lang="en-US" sz="2200" dirty="0" err="1"/>
              <a:t>FeCrAl</a:t>
            </a:r>
            <a:r>
              <a:rPr lang="en-US" sz="2200" dirty="0"/>
              <a:t> alloys have been shown to be susceptible to irradiation-enhanced precipitation of the Cr-rich alpha’ phase</a:t>
            </a:r>
          </a:p>
          <a:p>
            <a:r>
              <a:rPr lang="en-US" sz="2200" dirty="0"/>
              <a:t>Embrittlement due to alpha’ formation has a high likelihood of being the primary factor dictating the useful lifetime of </a:t>
            </a:r>
            <a:r>
              <a:rPr lang="en-US" sz="2200" dirty="0" err="1"/>
              <a:t>FeCrAl</a:t>
            </a:r>
            <a:r>
              <a:rPr lang="en-US" sz="2200" dirty="0"/>
              <a:t> components</a:t>
            </a:r>
          </a:p>
          <a:p>
            <a:r>
              <a:rPr lang="en-US" sz="2200" dirty="0"/>
              <a:t>Aluminum is believed to inhibit, but not prevent, alpha’ precipitation</a:t>
            </a:r>
          </a:p>
          <a:p>
            <a:r>
              <a:rPr lang="en-US" sz="2200" dirty="0"/>
              <a:t>Irradiation enhanced diffusion accelerates the Cr precipitation, reducing the temperature and Cr-content at which alpha’ is expected to form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1BE38-FE41-6389-20E5-9EA037DF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8F8BF-5F3E-BE2F-2843-5B218CF71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0" y="1020759"/>
            <a:ext cx="2392347" cy="46752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A9CA1F-279A-F089-1F34-F74024DEDA14}"/>
              </a:ext>
            </a:extLst>
          </p:cNvPr>
          <p:cNvSpPr txBox="1"/>
          <p:nvPr/>
        </p:nvSpPr>
        <p:spPr>
          <a:xfrm>
            <a:off x="8245083" y="5794110"/>
            <a:ext cx="3377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effectLst/>
                <a:latin typeface="Helvetica" pitchFamily="2" charset="0"/>
              </a:rPr>
              <a:t>Atom probe tomography Cr atom maps during neutron irradiation</a:t>
            </a:r>
          </a:p>
        </p:txBody>
      </p:sp>
    </p:spTree>
    <p:extLst>
      <p:ext uri="{BB962C8B-B14F-4D97-AF65-F5344CB8AC3E}">
        <p14:creationId xmlns:p14="http://schemas.microsoft.com/office/powerpoint/2010/main" val="499009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C9E-72C5-B14A-E0DA-39D3F494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Hardening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1026D-5E6F-2139-0B68-74C8754FF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1600610"/>
          </a:xfrm>
        </p:spPr>
        <p:txBody>
          <a:bodyPr/>
          <a:lstStyle/>
          <a:p>
            <a:r>
              <a:rPr lang="en-US" sz="2200" dirty="0" err="1"/>
              <a:t>FeCrAl</a:t>
            </a:r>
            <a:r>
              <a:rPr lang="en-US" sz="2200" dirty="0"/>
              <a:t> shows pronounced increases in yield strength and corresponding decreases in total elongation due to dislocations and alpha’ precipitates</a:t>
            </a:r>
          </a:p>
          <a:p>
            <a:r>
              <a:rPr lang="en-US" sz="2200" dirty="0"/>
              <a:t>The general trend is an initial regime where the yield strength steeply increases with increasing dose and then reaches a saturation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FAD89-CCD0-0372-F679-0F2CFD1C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6B257-C910-5CC4-3E4E-F0D1D4EAF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235" y="3464028"/>
            <a:ext cx="7111181" cy="339397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4D96F2-1E02-20A5-7C22-AC97CE20A5C6}"/>
              </a:ext>
            </a:extLst>
          </p:cNvPr>
          <p:cNvSpPr txBox="1">
            <a:spLocks/>
          </p:cNvSpPr>
          <p:nvPr/>
        </p:nvSpPr>
        <p:spPr bwMode="auto">
          <a:xfrm>
            <a:off x="609600" y="3483693"/>
            <a:ext cx="3523635" cy="160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990575" indent="-38099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523962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2133547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67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743131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333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Saturation is typically around 10% elongation</a:t>
            </a:r>
          </a:p>
          <a:p>
            <a:r>
              <a:rPr lang="en-US" sz="2200" dirty="0"/>
              <a:t>Some high-Cr alloys have shown a third stage of complete embrittlement</a:t>
            </a:r>
          </a:p>
        </p:txBody>
      </p:sp>
    </p:spTree>
    <p:extLst>
      <p:ext uri="{BB962C8B-B14F-4D97-AF65-F5344CB8AC3E}">
        <p14:creationId xmlns:p14="http://schemas.microsoft.com/office/powerpoint/2010/main" val="2824080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23F00-57BF-A2B0-BE6D-98BE9E43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58386-A857-555C-1947-590B0E75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6862011" cy="4157664"/>
          </a:xfrm>
        </p:spPr>
        <p:txBody>
          <a:bodyPr/>
          <a:lstStyle/>
          <a:p>
            <a:r>
              <a:rPr lang="en-US" sz="2400" dirty="0" err="1"/>
              <a:t>FeCrAl</a:t>
            </a:r>
            <a:r>
              <a:rPr lang="en-US" sz="2400" dirty="0"/>
              <a:t> is still relatively poorly explored in integral </a:t>
            </a:r>
            <a:r>
              <a:rPr lang="en-US" sz="2400" dirty="0" err="1"/>
              <a:t>expts</a:t>
            </a:r>
            <a:endParaRPr lang="en-US" sz="2400" dirty="0"/>
          </a:p>
          <a:p>
            <a:r>
              <a:rPr lang="en-US" sz="2400" dirty="0"/>
              <a:t>Only a handful of </a:t>
            </a:r>
            <a:r>
              <a:rPr lang="en-US" sz="2400" dirty="0" err="1"/>
              <a:t>irradiation+corrosion</a:t>
            </a:r>
            <a:r>
              <a:rPr lang="en-US" sz="2400" dirty="0"/>
              <a:t> tests; only a handful of fueled cladding tube tests</a:t>
            </a:r>
          </a:p>
          <a:p>
            <a:r>
              <a:rPr lang="en-US" sz="2400" dirty="0"/>
              <a:t>No major issues identified, but nothing extended to high burnup or transients</a:t>
            </a:r>
          </a:p>
          <a:p>
            <a:r>
              <a:rPr lang="en-US" sz="2400" dirty="0"/>
              <a:t>So, it is a promising material, but still a long way to go to verify its suitability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45FFE-356D-F1EA-07DB-840AA82F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9CCC0-B3C0-3FEE-3E8E-121D2BB83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968" y="731836"/>
            <a:ext cx="38227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29880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4197</TotalTime>
  <Words>2272</Words>
  <Application>Microsoft Macintosh PowerPoint</Application>
  <PresentationFormat>Widescreen</PresentationFormat>
  <Paragraphs>209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Helvetica</vt:lpstr>
      <vt:lpstr>Times</vt:lpstr>
      <vt:lpstr>1_NCStateU-horizontal-left-logo</vt:lpstr>
      <vt:lpstr>NE 795: Advanced Reactor Materials</vt:lpstr>
      <vt:lpstr>Last Time</vt:lpstr>
      <vt:lpstr>Fe-Cr-al steels</vt:lpstr>
      <vt:lpstr>FeCrAl</vt:lpstr>
      <vt:lpstr>Compositional Limits</vt:lpstr>
      <vt:lpstr>Irradiation Behavior</vt:lpstr>
      <vt:lpstr>alpha’ Precipitation</vt:lpstr>
      <vt:lpstr>Irradiation Hardening</vt:lpstr>
      <vt:lpstr>Integral Experiments</vt:lpstr>
      <vt:lpstr>ODS Steels</vt:lpstr>
      <vt:lpstr>Oxide Dispersion Strengthened</vt:lpstr>
      <vt:lpstr>Y2O3 Decomposition</vt:lpstr>
      <vt:lpstr>Oxide Particle Structure</vt:lpstr>
      <vt:lpstr>9Cr-ODS</vt:lpstr>
      <vt:lpstr>9Cr-ODS microstructure</vt:lpstr>
      <vt:lpstr>Residual Ferrite</vt:lpstr>
      <vt:lpstr>Mechanical Properties</vt:lpstr>
      <vt:lpstr>Ferritic 12Cr-ODS Steel</vt:lpstr>
      <vt:lpstr>NFAs</vt:lpstr>
      <vt:lpstr>FeCrAl-ODS Steel</vt:lpstr>
      <vt:lpstr>Corrosion</vt:lpstr>
      <vt:lpstr>Liquid Na Compatibility</vt:lpstr>
      <vt:lpstr>Irradiation Effects</vt:lpstr>
      <vt:lpstr>Irradiation Effects</vt:lpstr>
      <vt:lpstr>Irradiation Effects</vt:lpstr>
      <vt:lpstr>Irradiation Effects</vt:lpstr>
      <vt:lpstr>Irradiation Effects</vt:lpstr>
      <vt:lpstr>Summary</vt:lpstr>
      <vt:lpstr>Ni alloys</vt:lpstr>
      <vt:lpstr>Ni Alloys</vt:lpstr>
      <vt:lpstr>Structures</vt:lpstr>
      <vt:lpstr>He generation</vt:lpstr>
      <vt:lpstr>Void Swelling</vt:lpstr>
      <vt:lpstr>Dislocations</vt:lpstr>
      <vt:lpstr>Precipitation</vt:lpstr>
      <vt:lpstr>Swelling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 591: Advanced Reactor Materials</dc:title>
  <dc:creator>Benjamin W. Beeler</dc:creator>
  <cp:lastModifiedBy>Benjamin W. Beeler</cp:lastModifiedBy>
  <cp:revision>30</cp:revision>
  <dcterms:created xsi:type="dcterms:W3CDTF">2021-06-30T18:29:00Z</dcterms:created>
  <dcterms:modified xsi:type="dcterms:W3CDTF">2023-11-09T16:46:32Z</dcterms:modified>
</cp:coreProperties>
</file>